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59" r:id="rId4"/>
    <p:sldId id="260" r:id="rId5"/>
    <p:sldId id="261" r:id="rId6"/>
    <p:sldId id="262" r:id="rId7"/>
    <p:sldId id="266"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5" d="100"/>
          <a:sy n="65" d="100"/>
        </p:scale>
        <p:origin x="-145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C19F5C-60D0-4846-BA5E-84E133054C2B}" type="datetimeFigureOut">
              <a:rPr lang="ru-RU" smtClean="0"/>
              <a:pPr/>
              <a:t>21.08.2018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04D86-A2C5-4839-A034-673893351CC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C19F5C-60D0-4846-BA5E-84E133054C2B}" type="datetimeFigureOut">
              <a:rPr lang="ru-RU" smtClean="0"/>
              <a:pPr/>
              <a:t>21.08.2018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04D86-A2C5-4839-A034-673893351CC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C19F5C-60D0-4846-BA5E-84E133054C2B}" type="datetimeFigureOut">
              <a:rPr lang="ru-RU" smtClean="0"/>
              <a:pPr/>
              <a:t>21.08.2018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04D86-A2C5-4839-A034-673893351CC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C19F5C-60D0-4846-BA5E-84E133054C2B}" type="datetimeFigureOut">
              <a:rPr lang="ru-RU" smtClean="0"/>
              <a:pPr/>
              <a:t>21.08.2018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04D86-A2C5-4839-A034-673893351CC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C19F5C-60D0-4846-BA5E-84E133054C2B}" type="datetimeFigureOut">
              <a:rPr lang="ru-RU" smtClean="0"/>
              <a:pPr/>
              <a:t>21.08.2018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04D86-A2C5-4839-A034-673893351CC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C19F5C-60D0-4846-BA5E-84E133054C2B}" type="datetimeFigureOut">
              <a:rPr lang="ru-RU" smtClean="0"/>
              <a:pPr/>
              <a:t>21.08.2018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304D86-A2C5-4839-A034-673893351CC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C19F5C-60D0-4846-BA5E-84E133054C2B}" type="datetimeFigureOut">
              <a:rPr lang="ru-RU" smtClean="0"/>
              <a:pPr/>
              <a:t>21.08.2018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1304D86-A2C5-4839-A034-673893351CC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C19F5C-60D0-4846-BA5E-84E133054C2B}" type="datetimeFigureOut">
              <a:rPr lang="ru-RU" smtClean="0"/>
              <a:pPr/>
              <a:t>21.08.2018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1304D86-A2C5-4839-A034-673893351CC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C19F5C-60D0-4846-BA5E-84E133054C2B}" type="datetimeFigureOut">
              <a:rPr lang="ru-RU" smtClean="0"/>
              <a:pPr/>
              <a:t>21.08.2018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1304D86-A2C5-4839-A034-673893351CC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C19F5C-60D0-4846-BA5E-84E133054C2B}" type="datetimeFigureOut">
              <a:rPr lang="ru-RU" smtClean="0"/>
              <a:pPr/>
              <a:t>21.08.2018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304D86-A2C5-4839-A034-673893351CC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C19F5C-60D0-4846-BA5E-84E133054C2B}" type="datetimeFigureOut">
              <a:rPr lang="ru-RU" smtClean="0"/>
              <a:pPr/>
              <a:t>21.08.2018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304D86-A2C5-4839-A034-673893351CC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19F5C-60D0-4846-BA5E-84E133054C2B}" type="datetimeFigureOut">
              <a:rPr lang="ru-RU" smtClean="0"/>
              <a:pPr/>
              <a:t>21.08.2018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04D86-A2C5-4839-A034-673893351CC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548680"/>
            <a:ext cx="7772400" cy="1470025"/>
          </a:xfrm>
        </p:spPr>
        <p:txBody>
          <a:bodyPr/>
          <a:lstStyle/>
          <a:p>
            <a:r>
              <a:rPr lang="ru-RU" dirty="0" smtClean="0">
                <a:solidFill>
                  <a:srgbClr val="0000FF"/>
                </a:solidFill>
                <a:latin typeface="Monotype Corsiva" pitchFamily="66" charset="0"/>
              </a:rPr>
              <a:t>Дидактическая игра</a:t>
            </a:r>
            <a:br>
              <a:rPr lang="ru-RU" dirty="0" smtClean="0">
                <a:solidFill>
                  <a:srgbClr val="0000FF"/>
                </a:solidFill>
                <a:latin typeface="Monotype Corsiva" pitchFamily="66" charset="0"/>
              </a:rPr>
            </a:br>
            <a:endParaRPr lang="ru-RU" dirty="0"/>
          </a:p>
        </p:txBody>
      </p:sp>
      <p:sp>
        <p:nvSpPr>
          <p:cNvPr id="3" name="Подзаголовок 2"/>
          <p:cNvSpPr>
            <a:spLocks noGrp="1"/>
          </p:cNvSpPr>
          <p:nvPr>
            <p:ph type="subTitle" idx="1"/>
          </p:nvPr>
        </p:nvSpPr>
        <p:spPr>
          <a:xfrm>
            <a:off x="539552" y="1412776"/>
            <a:ext cx="7992888" cy="5112568"/>
          </a:xfrm>
        </p:spPr>
        <p:txBody>
          <a:bodyPr>
            <a:normAutofit fontScale="92500" lnSpcReduction="10000"/>
          </a:bodyPr>
          <a:lstStyle/>
          <a:p>
            <a:r>
              <a:rPr lang="ru-RU" sz="5400" dirty="0" smtClean="0">
                <a:solidFill>
                  <a:srgbClr val="FF0000"/>
                </a:solidFill>
                <a:latin typeface="Monotype Corsiva" pitchFamily="66" charset="0"/>
              </a:rPr>
              <a:t>«Заплатка для матрешки».</a:t>
            </a:r>
          </a:p>
          <a:p>
            <a:endParaRPr lang="ru-RU" sz="2800" dirty="0" smtClean="0">
              <a:solidFill>
                <a:schemeClr val="tx1"/>
              </a:solidFill>
              <a:latin typeface="Monotype Corsiva" pitchFamily="66" charset="0"/>
            </a:endParaRPr>
          </a:p>
          <a:p>
            <a:pPr algn="r">
              <a:spcBef>
                <a:spcPct val="50000"/>
              </a:spcBef>
            </a:pPr>
            <a:endParaRPr lang="ru-RU" sz="2800" dirty="0" smtClean="0">
              <a:solidFill>
                <a:schemeClr val="tx1"/>
              </a:solidFill>
              <a:latin typeface="Monotype Corsiva" pitchFamily="66" charset="0"/>
            </a:endParaRPr>
          </a:p>
          <a:p>
            <a:pPr algn="r">
              <a:spcBef>
                <a:spcPct val="50000"/>
              </a:spcBef>
            </a:pPr>
            <a:endParaRPr lang="ru-RU" sz="2800" dirty="0">
              <a:solidFill>
                <a:schemeClr val="tx1"/>
              </a:solidFill>
              <a:latin typeface="Monotype Corsiva" pitchFamily="66" charset="0"/>
            </a:endParaRPr>
          </a:p>
          <a:p>
            <a:pPr algn="r">
              <a:spcBef>
                <a:spcPct val="50000"/>
              </a:spcBef>
            </a:pPr>
            <a:endParaRPr lang="ru-RU" sz="2800" dirty="0" smtClean="0">
              <a:solidFill>
                <a:schemeClr val="tx1"/>
              </a:solidFill>
              <a:latin typeface="Monotype Corsiva" pitchFamily="66" charset="0"/>
            </a:endParaRPr>
          </a:p>
          <a:p>
            <a:pPr algn="r">
              <a:spcBef>
                <a:spcPct val="50000"/>
              </a:spcBef>
            </a:pPr>
            <a:endParaRPr lang="ru-RU" sz="2800" dirty="0" smtClean="0">
              <a:solidFill>
                <a:schemeClr val="tx1"/>
              </a:solidFill>
              <a:latin typeface="Monotype Corsiva" pitchFamily="66" charset="0"/>
            </a:endParaRPr>
          </a:p>
          <a:p>
            <a:pPr algn="r">
              <a:spcBef>
                <a:spcPct val="50000"/>
              </a:spcBef>
            </a:pPr>
            <a:r>
              <a:rPr lang="ru-RU" sz="2800" dirty="0" smtClean="0">
                <a:solidFill>
                  <a:schemeClr val="tx1"/>
                </a:solidFill>
                <a:latin typeface="Monotype Corsiva" pitchFamily="66" charset="0"/>
              </a:rPr>
              <a:t>МДОУ №4 «Теремок»</a:t>
            </a:r>
          </a:p>
          <a:p>
            <a:pPr algn="r">
              <a:spcBef>
                <a:spcPct val="50000"/>
              </a:spcBef>
            </a:pPr>
            <a:r>
              <a:rPr lang="ru-RU" sz="2800" dirty="0" smtClean="0">
                <a:solidFill>
                  <a:schemeClr val="tx1"/>
                </a:solidFill>
                <a:latin typeface="Monotype Corsiva" pitchFamily="66" charset="0"/>
              </a:rPr>
              <a:t>Выполнила Черкасова В.А</a:t>
            </a:r>
          </a:p>
          <a:p>
            <a:pPr algn="r">
              <a:spcBef>
                <a:spcPct val="50000"/>
              </a:spcBef>
            </a:pPr>
            <a:r>
              <a:rPr lang="ru-RU" sz="2800" dirty="0" err="1" smtClean="0">
                <a:solidFill>
                  <a:schemeClr val="tx1"/>
                </a:solidFill>
                <a:latin typeface="Monotype Corsiva" pitchFamily="66" charset="0"/>
              </a:rPr>
              <a:t>г.Искитим</a:t>
            </a:r>
            <a:r>
              <a:rPr lang="ru-RU" sz="2800" dirty="0" smtClean="0">
                <a:solidFill>
                  <a:schemeClr val="tx1"/>
                </a:solidFill>
                <a:latin typeface="Monotype Corsiva" pitchFamily="66" charset="0"/>
              </a:rPr>
              <a:t> 2017</a:t>
            </a:r>
            <a:endParaRPr lang="ru-RU" sz="2800" dirty="0">
              <a:solidFill>
                <a:schemeClr val="tx1"/>
              </a:solidFill>
              <a:latin typeface="Monotype Corsiva" pitchFamily="66" charset="0"/>
            </a:endParaRPr>
          </a:p>
        </p:txBody>
      </p:sp>
      <p:pic>
        <p:nvPicPr>
          <p:cNvPr id="3074" name="Picture 2" descr="C:\Users\Ирина\Desktop\image011_10.jpg"/>
          <p:cNvPicPr>
            <a:picLocks noChangeAspect="1" noChangeArrowheads="1"/>
          </p:cNvPicPr>
          <p:nvPr/>
        </p:nvPicPr>
        <p:blipFill>
          <a:blip r:embed="rId2" cstate="print"/>
          <a:srcRect/>
          <a:stretch>
            <a:fillRect/>
          </a:stretch>
        </p:blipFill>
        <p:spPr bwMode="auto">
          <a:xfrm>
            <a:off x="2051720" y="1988840"/>
            <a:ext cx="5335013" cy="2999978"/>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Ирина\Desktop\img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88641"/>
            <a:ext cx="7488832" cy="792088"/>
          </a:xfrm>
        </p:spPr>
        <p:txBody>
          <a:bodyPr/>
          <a:lstStyle/>
          <a:p>
            <a:r>
              <a:rPr lang="ru-RU" dirty="0">
                <a:solidFill>
                  <a:srgbClr val="0000FF"/>
                </a:solidFill>
                <a:latin typeface="Monotype Corsiva" pitchFamily="66" charset="0"/>
              </a:rPr>
              <a:t>Актуальность</a:t>
            </a:r>
            <a:r>
              <a:rPr lang="ru-RU" sz="3600" dirty="0" smtClean="0">
                <a:solidFill>
                  <a:srgbClr val="0000FF"/>
                </a:solidFill>
                <a:latin typeface="Monotype Corsiva" pitchFamily="66" charset="0"/>
              </a:rPr>
              <a:t>:</a:t>
            </a:r>
            <a:endParaRPr lang="ru-RU" dirty="0"/>
          </a:p>
        </p:txBody>
      </p:sp>
      <p:sp>
        <p:nvSpPr>
          <p:cNvPr id="3" name="Подзаголовок 2"/>
          <p:cNvSpPr>
            <a:spLocks noGrp="1"/>
          </p:cNvSpPr>
          <p:nvPr>
            <p:ph type="subTitle" idx="1"/>
          </p:nvPr>
        </p:nvSpPr>
        <p:spPr>
          <a:xfrm>
            <a:off x="683568" y="1196752"/>
            <a:ext cx="8208912" cy="4442048"/>
          </a:xfrm>
        </p:spPr>
        <p:txBody>
          <a:bodyPr>
            <a:normAutofit fontScale="92500" lnSpcReduction="20000"/>
          </a:bodyPr>
          <a:lstStyle/>
          <a:p>
            <a:r>
              <a:rPr lang="ru-RU" dirty="0" smtClean="0">
                <a:solidFill>
                  <a:schemeClr val="tx1"/>
                </a:solidFill>
                <a:latin typeface="Monotype Corsiva" pitchFamily="66" charset="0"/>
              </a:rPr>
              <a:t>Чем увлечь ребенка, как не игрушкой? Такой яркой, самобытной, не похожей ни на одну игрушку мира. Знакомя детей с русской народной игрушкой, традициями, обычаями, я уделяю внимание духовному воспитанию, формируя творчески развитую личность, способствую повышению уровня познавательных способностей детей, развиваю воображение, эстетический вкус, умение составлять композиции узоров для украшения сарафана матрешки, для создания игры, подарка, поделки и вообще любого продукта творческой деятельности.</a:t>
            </a:r>
            <a:endParaRPr lang="ru-RU" dirty="0">
              <a:solidFill>
                <a:schemeClr val="tx1"/>
              </a:solidFill>
            </a:endParaRPr>
          </a:p>
        </p:txBody>
      </p:sp>
      <p:pic>
        <p:nvPicPr>
          <p:cNvPr id="4098" name="Picture 2" descr="C:\Users\Ирина\Desktop\1704.gif"/>
          <p:cNvPicPr>
            <a:picLocks noChangeAspect="1" noChangeArrowheads="1"/>
          </p:cNvPicPr>
          <p:nvPr/>
        </p:nvPicPr>
        <p:blipFill>
          <a:blip r:embed="rId2" cstate="print"/>
          <a:srcRect/>
          <a:stretch>
            <a:fillRect/>
          </a:stretch>
        </p:blipFill>
        <p:spPr bwMode="auto">
          <a:xfrm>
            <a:off x="251520" y="5157192"/>
            <a:ext cx="2195736" cy="14025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620688"/>
            <a:ext cx="8064896" cy="5328592"/>
          </a:xfrm>
        </p:spPr>
        <p:txBody>
          <a:bodyPr>
            <a:normAutofit lnSpcReduction="10000"/>
          </a:bodyPr>
          <a:lstStyle/>
          <a:p>
            <a:r>
              <a:rPr lang="ru-RU" dirty="0" smtClean="0">
                <a:solidFill>
                  <a:schemeClr val="tx1"/>
                </a:solidFill>
                <a:latin typeface="Monotype Corsiva" pitchFamily="66" charset="0"/>
              </a:rPr>
              <a:t>Иногда объяснить ребенку какой-то материал бывает очень сложно. И конечно еще сложнее объяснить его так чтобы он его запомнил. И здесь на помощь приходят дидактические игры. Матрешка – русская народная игрушки,  известна всем, благодаря которой можно выполнить множество различных вариантов дидактических игр .Они применяются в образовательном процессе с самого начала обучения ребенка рисованию. Я предлагаю вашему вниманию примеры таких игр, которые использую в своей работе.</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7772400" cy="1470025"/>
          </a:xfrm>
        </p:spPr>
        <p:txBody>
          <a:bodyPr/>
          <a:lstStyle/>
          <a:p>
            <a:r>
              <a:rPr lang="ru-RU" dirty="0" smtClean="0">
                <a:solidFill>
                  <a:srgbClr val="002060"/>
                </a:solidFill>
                <a:latin typeface="Monotype Corsiva" pitchFamily="66" charset="0"/>
              </a:rPr>
              <a:t>Собери </a:t>
            </a:r>
            <a:r>
              <a:rPr lang="ru-RU" dirty="0" smtClean="0">
                <a:solidFill>
                  <a:srgbClr val="002060"/>
                </a:solidFill>
                <a:latin typeface="Monotype Corsiva" pitchFamily="66" charset="0"/>
              </a:rPr>
              <a:t>матрешке заплатку.</a:t>
            </a:r>
            <a:endParaRPr lang="ru-RU" dirty="0">
              <a:solidFill>
                <a:srgbClr val="002060"/>
              </a:solidFill>
              <a:latin typeface="Monotype Corsiva" pitchFamily="66" charset="0"/>
            </a:endParaRPr>
          </a:p>
        </p:txBody>
      </p:sp>
      <p:sp>
        <p:nvSpPr>
          <p:cNvPr id="3" name="Подзаголовок 2"/>
          <p:cNvSpPr>
            <a:spLocks noGrp="1"/>
          </p:cNvSpPr>
          <p:nvPr>
            <p:ph type="subTitle" idx="1"/>
          </p:nvPr>
        </p:nvSpPr>
        <p:spPr>
          <a:xfrm>
            <a:off x="251520" y="1772816"/>
            <a:ext cx="8496944" cy="4608512"/>
          </a:xfrm>
        </p:spPr>
        <p:txBody>
          <a:bodyPr>
            <a:normAutofit lnSpcReduction="10000"/>
          </a:bodyPr>
          <a:lstStyle/>
          <a:p>
            <a:r>
              <a:rPr lang="ru-RU" dirty="0" smtClean="0">
                <a:solidFill>
                  <a:srgbClr val="0000FF"/>
                </a:solidFill>
                <a:latin typeface="Monotype Corsiva" pitchFamily="66" charset="0"/>
              </a:rPr>
              <a:t>Цель:</a:t>
            </a:r>
            <a:r>
              <a:rPr lang="ru-RU" dirty="0" smtClean="0">
                <a:latin typeface="Monotype Corsiva" pitchFamily="66" charset="0"/>
              </a:rPr>
              <a:t> </a:t>
            </a:r>
            <a:r>
              <a:rPr lang="ru-RU" dirty="0" smtClean="0">
                <a:solidFill>
                  <a:schemeClr val="tx1"/>
                </a:solidFill>
                <a:latin typeface="Monotype Corsiva" pitchFamily="66" charset="0"/>
              </a:rPr>
              <a:t>закреплять знания детей о матрешках, учить составлять целое из нескольких частей, развивать мышление воображение</a:t>
            </a:r>
          </a:p>
          <a:p>
            <a:endParaRPr lang="ru-RU" dirty="0" smtClean="0">
              <a:latin typeface="Monotype Corsiva" pitchFamily="66" charset="0"/>
            </a:endParaRPr>
          </a:p>
          <a:p>
            <a:r>
              <a:rPr lang="ru-RU" dirty="0" smtClean="0">
                <a:solidFill>
                  <a:srgbClr val="0000FF"/>
                </a:solidFill>
                <a:latin typeface="Monotype Corsiva" pitchFamily="66" charset="0"/>
              </a:rPr>
              <a:t>Ход игры</a:t>
            </a:r>
            <a:r>
              <a:rPr lang="ru-RU" b="1" dirty="0" smtClean="0">
                <a:solidFill>
                  <a:srgbClr val="0000FF"/>
                </a:solidFill>
                <a:latin typeface="Monotype Corsiva" pitchFamily="66" charset="0"/>
              </a:rPr>
              <a:t>: </a:t>
            </a:r>
            <a:r>
              <a:rPr lang="ru-RU" dirty="0" smtClean="0">
                <a:solidFill>
                  <a:schemeClr val="tx1"/>
                </a:solidFill>
                <a:latin typeface="Monotype Corsiva" pitchFamily="66" charset="0"/>
              </a:rPr>
              <a:t>перед детьми на столе лежат разрезные картинки с изображением матрешек в ярких сарафанах. Детям-участникам игры предлагается сложить картинку из частей так, чтобы получился матрешка. </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5122" name="Picture 2" descr="C:\Users\Ирина\Desktop\100_1954.JPG"/>
          <p:cNvPicPr>
            <a:picLocks noGrp="1" noChangeAspect="1" noChangeArrowheads="1"/>
          </p:cNvPicPr>
          <p:nvPr>
            <p:ph idx="1"/>
          </p:nvPr>
        </p:nvPicPr>
        <p:blipFill>
          <a:blip r:embed="rId2" cstate="print"/>
          <a:srcRect/>
          <a:stretch>
            <a:fillRect/>
          </a:stretch>
        </p:blipFill>
        <p:spPr>
          <a:xfrm>
            <a:off x="1613666" y="1600200"/>
            <a:ext cx="5916668"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вера\проект\100_1964.JPG"/>
          <p:cNvPicPr>
            <a:picLocks noChangeAspect="1" noChangeArrowheads="1"/>
          </p:cNvPicPr>
          <p:nvPr/>
        </p:nvPicPr>
        <p:blipFill>
          <a:blip r:embed="rId2" cstate="print"/>
          <a:srcRect/>
          <a:stretch>
            <a:fillRect/>
          </a:stretch>
        </p:blipFill>
        <p:spPr bwMode="auto">
          <a:xfrm>
            <a:off x="1462088" y="404665"/>
            <a:ext cx="7070352" cy="535637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8686800" cy="5865515"/>
          </a:xfrm>
        </p:spPr>
        <p:txBody>
          <a:bodyPr>
            <a:normAutofit fontScale="92500" lnSpcReduction="10000"/>
          </a:bodyPr>
          <a:lstStyle/>
          <a:p>
            <a:pPr>
              <a:buNone/>
            </a:pPr>
            <a:r>
              <a:rPr lang="ru-RU" dirty="0" smtClean="0">
                <a:latin typeface="Monotype Corsiva" pitchFamily="66" charset="0"/>
              </a:rPr>
              <a:t>Игра часто используется мною в педагогическом процессе детского сада, как прием обучения, и  как средства активизации познавательной деятельности детей. От связи с играми изобразительная деятельность становится более интересной, привлекательной для ребенка, вызывает яркий  эмоциональный отклик. Взаимосвязь  изобразительной деятельности с игрой создает у детей личностно значимый для каждого ребенка мотив деятельности, а это в свою очередь обеспечивает его эффективность. И результат деятельности получается более высоким, так как ребенок не просто рисует и лепит, а передает в изображениях образы игры, что способствует развитию его творчества.  </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692696"/>
            <a:ext cx="4752529" cy="3924151"/>
          </a:xfrm>
        </p:spPr>
        <p:txBody>
          <a:bodyPr/>
          <a:lstStyle/>
          <a:p>
            <a:pPr algn="ctr"/>
            <a:r>
              <a:rPr lang="ru-RU" dirty="0" smtClean="0">
                <a:solidFill>
                  <a:srgbClr val="002060"/>
                </a:solidFill>
                <a:latin typeface="Monotype Corsiva" pitchFamily="66" charset="0"/>
              </a:rPr>
              <a:t>СПАСИБО </a:t>
            </a:r>
            <a:br>
              <a:rPr lang="ru-RU" dirty="0" smtClean="0">
                <a:solidFill>
                  <a:srgbClr val="002060"/>
                </a:solidFill>
                <a:latin typeface="Monotype Corsiva" pitchFamily="66" charset="0"/>
              </a:rPr>
            </a:br>
            <a:r>
              <a:rPr lang="ru-RU" dirty="0" smtClean="0">
                <a:solidFill>
                  <a:srgbClr val="002060"/>
                </a:solidFill>
                <a:latin typeface="Monotype Corsiva" pitchFamily="66" charset="0"/>
              </a:rPr>
              <a:t>ЗА </a:t>
            </a:r>
            <a:br>
              <a:rPr lang="ru-RU" dirty="0" smtClean="0">
                <a:solidFill>
                  <a:srgbClr val="002060"/>
                </a:solidFill>
                <a:latin typeface="Monotype Corsiva" pitchFamily="66" charset="0"/>
              </a:rPr>
            </a:br>
            <a:r>
              <a:rPr lang="ru-RU" dirty="0" smtClean="0">
                <a:solidFill>
                  <a:srgbClr val="002060"/>
                </a:solidFill>
                <a:latin typeface="Monotype Corsiva" pitchFamily="66" charset="0"/>
              </a:rPr>
              <a:t> Внимание!</a:t>
            </a:r>
            <a:endParaRPr lang="ru-RU" dirty="0">
              <a:solidFill>
                <a:srgbClr val="002060"/>
              </a:solidFill>
              <a:latin typeface="Monotype Corsiva" pitchFamily="66" charset="0"/>
            </a:endParaRPr>
          </a:p>
        </p:txBody>
      </p:sp>
      <p:pic>
        <p:nvPicPr>
          <p:cNvPr id="6146" name="Picture 2" descr="C:\Users\Ирина\Desktop\stock-vector-matryoshka-doll-in-vector-russian-nested-doll-babushka-doll-russian-souvenir-111636470.jpg"/>
          <p:cNvPicPr>
            <a:picLocks noChangeAspect="1" noChangeArrowheads="1"/>
          </p:cNvPicPr>
          <p:nvPr/>
        </p:nvPicPr>
        <p:blipFill>
          <a:blip r:embed="rId2" cstate="print"/>
          <a:srcRect/>
          <a:stretch>
            <a:fillRect/>
          </a:stretch>
        </p:blipFill>
        <p:spPr bwMode="auto">
          <a:xfrm>
            <a:off x="179512" y="1412776"/>
            <a:ext cx="2808312" cy="5184576"/>
          </a:xfrm>
          <a:prstGeom prst="rect">
            <a:avLst/>
          </a:prstGeom>
          <a:noFill/>
        </p:spPr>
      </p:pic>
      <p:pic>
        <p:nvPicPr>
          <p:cNvPr id="6148" name="Picture 4" descr="C:\Users\Ирина\Desktop\9060317_c5564470b70ec0def0ef75e29f9777af_800.gif"/>
          <p:cNvPicPr>
            <a:picLocks noChangeAspect="1" noChangeArrowheads="1"/>
          </p:cNvPicPr>
          <p:nvPr/>
        </p:nvPicPr>
        <p:blipFill>
          <a:blip r:embed="rId3" cstate="print"/>
          <a:srcRect/>
          <a:stretch>
            <a:fillRect/>
          </a:stretch>
        </p:blipFill>
        <p:spPr bwMode="auto">
          <a:xfrm>
            <a:off x="5724128" y="2708920"/>
            <a:ext cx="3203848" cy="3777208"/>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241</Words>
  <Application>Microsoft Office PowerPoint</Application>
  <PresentationFormat>Экран (4:3)</PresentationFormat>
  <Paragraphs>19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Дидактическая игра </vt:lpstr>
      <vt:lpstr>Слайд 2</vt:lpstr>
      <vt:lpstr>Актуальность:</vt:lpstr>
      <vt:lpstr>Слайд 4</vt:lpstr>
      <vt:lpstr>Собери матрешке заплатку.</vt:lpstr>
      <vt:lpstr>Слайд 6</vt:lpstr>
      <vt:lpstr>Слайд 7</vt:lpstr>
      <vt:lpstr>Слайд 8</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Ирина</cp:lastModifiedBy>
  <cp:revision>6</cp:revision>
  <dcterms:created xsi:type="dcterms:W3CDTF">2017-02-01T08:34:34Z</dcterms:created>
  <dcterms:modified xsi:type="dcterms:W3CDTF">2018-08-21T01:18:25Z</dcterms:modified>
</cp:coreProperties>
</file>