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990D-A180-46BE-A144-214F0FE72AE9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14CF6-53BC-48BA-AA1A-B6D90D6CBF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18111.edu35.ru/2013-04-02-11-24-25/2013-04-02-11-28-58/igraem-s-detmi/281-igry-na-formirovanie-grammaticheskogo-stroya-rech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1"/>
            <a:ext cx="6406480" cy="30517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Развитие грамматического строя речи у детей через дидактические игры.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464696" cy="223224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МДОУ №4 «Теремок»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Выполнила воспитатель Черкасова В.А.</a:t>
            </a:r>
          </a:p>
          <a:p>
            <a:pPr algn="r"/>
            <a:r>
              <a:rPr lang="ru-RU" dirty="0" err="1" smtClean="0">
                <a:solidFill>
                  <a:srgbClr val="FF0000"/>
                </a:solidFill>
                <a:latin typeface="Monotype Corsiva" pitchFamily="66" charset="0"/>
              </a:rPr>
              <a:t>г.Искитим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2017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«Скажи наоборот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3456384" cy="50014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  </a:t>
            </a:r>
            <a:r>
              <a:rPr lang="ru-RU" sz="5800" dirty="0"/>
              <a:t> </a:t>
            </a:r>
            <a:r>
              <a:rPr lang="ru-RU" sz="5800" dirty="0">
                <a:latin typeface="Monotype Corsiva" pitchFamily="66" charset="0"/>
              </a:rPr>
              <a:t>   </a:t>
            </a:r>
            <a:r>
              <a:rPr lang="ru-RU" sz="5800" b="1" dirty="0">
                <a:latin typeface="Monotype Corsiva" pitchFamily="66" charset="0"/>
              </a:rPr>
              <a:t> </a:t>
            </a:r>
            <a:r>
              <a:rPr lang="ru-RU" sz="5800" b="1" dirty="0">
                <a:solidFill>
                  <a:srgbClr val="7030A0"/>
                </a:solidFill>
                <a:latin typeface="Monotype Corsiva" pitchFamily="66" charset="0"/>
              </a:rPr>
              <a:t>Цель</a:t>
            </a:r>
            <a:r>
              <a:rPr lang="ru-RU" sz="5800" dirty="0">
                <a:solidFill>
                  <a:srgbClr val="7030A0"/>
                </a:solidFill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r>
              <a:rPr lang="ru-RU" sz="5800" dirty="0">
                <a:latin typeface="Monotype Corsiva" pitchFamily="66" charset="0"/>
              </a:rPr>
              <a:t>     усвоение образования слов во множественном числе.</a:t>
            </a:r>
          </a:p>
          <a:p>
            <a:pPr algn="ctr">
              <a:buNone/>
            </a:pPr>
            <a:r>
              <a:rPr lang="ru-RU" sz="5800" dirty="0" smtClean="0"/>
              <a:t> </a:t>
            </a:r>
            <a:r>
              <a:rPr lang="ru-RU" sz="5800" dirty="0"/>
              <a:t> </a:t>
            </a:r>
            <a:r>
              <a:rPr lang="ru-RU" sz="5800" dirty="0" smtClean="0">
                <a:latin typeface="Monotype Corsiva" pitchFamily="66" charset="0"/>
              </a:rPr>
              <a:t>Примерный </a:t>
            </a:r>
            <a:r>
              <a:rPr lang="ru-RU" sz="5800" dirty="0">
                <a:latin typeface="Monotype Corsiva" pitchFamily="66" charset="0"/>
              </a:rPr>
              <a:t>речевой материал</a:t>
            </a:r>
            <a:r>
              <a:rPr lang="ru-RU" sz="5800" dirty="0" smtClean="0">
                <a:latin typeface="Monotype Corsiva" pitchFamily="66" charset="0"/>
              </a:rPr>
              <a:t>:</a:t>
            </a:r>
          </a:p>
          <a:p>
            <a:pPr algn="ctr">
              <a:buNone/>
            </a:pP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908720"/>
            <a:ext cx="4752528" cy="594928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шар... (шары)</a:t>
            </a:r>
          </a:p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комар... (комары)</a:t>
            </a:r>
          </a:p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гриб... (грибы)</a:t>
            </a:r>
          </a:p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шкаф... (шкафы)</a:t>
            </a:r>
          </a:p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стол... (столы)</a:t>
            </a:r>
          </a:p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мяч... (мячи)</a:t>
            </a:r>
          </a:p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сапог... (сапоги)</a:t>
            </a:r>
          </a:p>
          <a:p>
            <a:r>
              <a:rPr lang="ru-RU" sz="3200" dirty="0">
                <a:solidFill>
                  <a:srgbClr val="7030A0"/>
                </a:solidFill>
                <a:latin typeface="Monotype Corsiva" pitchFamily="66" charset="0"/>
              </a:rPr>
              <a:t>петух... (петухи</a:t>
            </a: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)</a:t>
            </a:r>
            <a:endParaRPr lang="ru-RU" sz="32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746195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паук</a:t>
            </a:r>
            <a:r>
              <a:rPr lang="ru-RU" dirty="0">
                <a:latin typeface="Monotype Corsiva" pitchFamily="66" charset="0"/>
              </a:rPr>
              <a:t>... (пауки)</a:t>
            </a:r>
          </a:p>
          <a:p>
            <a:r>
              <a:rPr lang="ru-RU" dirty="0">
                <a:latin typeface="Monotype Corsiva" pitchFamily="66" charset="0"/>
              </a:rPr>
              <a:t>пирог... (пироги)</a:t>
            </a:r>
          </a:p>
          <a:p>
            <a:r>
              <a:rPr lang="ru-RU" dirty="0">
                <a:latin typeface="Monotype Corsiva" pitchFamily="66" charset="0"/>
              </a:rPr>
              <a:t>дом... (дома)</a:t>
            </a:r>
          </a:p>
          <a:p>
            <a:r>
              <a:rPr lang="ru-RU" dirty="0">
                <a:latin typeface="Monotype Corsiva" pitchFamily="66" charset="0"/>
              </a:rPr>
              <a:t>глаз... (глаза)</a:t>
            </a:r>
          </a:p>
          <a:p>
            <a:r>
              <a:rPr lang="ru-RU" dirty="0">
                <a:latin typeface="Monotype Corsiva" pitchFamily="66" charset="0"/>
              </a:rPr>
              <a:t>лес... (леса)</a:t>
            </a:r>
          </a:p>
          <a:p>
            <a:pPr algn="r"/>
            <a:r>
              <a:rPr lang="ru-RU" dirty="0">
                <a:latin typeface="Monotype Corsiva" pitchFamily="66" charset="0"/>
              </a:rPr>
              <a:t>окно... (окна)</a:t>
            </a:r>
          </a:p>
          <a:p>
            <a:pPr algn="r"/>
            <a:r>
              <a:rPr lang="ru-RU" dirty="0">
                <a:latin typeface="Monotype Corsiva" pitchFamily="66" charset="0"/>
              </a:rPr>
              <a:t>ведро... (ведра)</a:t>
            </a:r>
          </a:p>
          <a:p>
            <a:pPr algn="r"/>
            <a:r>
              <a:rPr lang="ru-RU" dirty="0">
                <a:latin typeface="Monotype Corsiva" pitchFamily="66" charset="0"/>
              </a:rPr>
              <a:t>корова... (коровы)</a:t>
            </a:r>
          </a:p>
          <a:p>
            <a:pPr algn="r"/>
            <a:r>
              <a:rPr lang="ru-RU" dirty="0">
                <a:latin typeface="Monotype Corsiva" pitchFamily="66" charset="0"/>
              </a:rPr>
              <a:t>роза... (розы)</a:t>
            </a:r>
          </a:p>
          <a:p>
            <a:pPr algn="r"/>
            <a:r>
              <a:rPr lang="ru-RU" dirty="0">
                <a:latin typeface="Monotype Corsiva" pitchFamily="66" charset="0"/>
              </a:rPr>
              <a:t>пила... (пилы)</a:t>
            </a:r>
          </a:p>
          <a:p>
            <a:pPr algn="r"/>
            <a:r>
              <a:rPr lang="ru-RU" dirty="0">
                <a:latin typeface="Monotype Corsiva" pitchFamily="66" charset="0"/>
              </a:rPr>
              <a:t>лимон... (лимоны</a:t>
            </a:r>
            <a:r>
              <a:rPr lang="ru-RU" dirty="0" smtClean="0">
                <a:latin typeface="Monotype Corsiva" pitchFamily="66" charset="0"/>
              </a:rPr>
              <a:t>)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3" descr="C:\Users\Ирина\Desktop\35432850-Heap-of-toys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6672"/>
            <a:ext cx="3043788" cy="2952328"/>
          </a:xfrm>
          <a:prstGeom prst="rect">
            <a:avLst/>
          </a:prstGeom>
          <a:noFill/>
        </p:spPr>
      </p:pic>
      <p:pic>
        <p:nvPicPr>
          <p:cNvPr id="6" name="Picture 2" descr="C:\Users\Ирина\Desktop\223ac73856aea6b7558a04db12e69e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3665984" cy="2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«Чего много?»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892480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 </a:t>
            </a:r>
            <a:r>
              <a:rPr lang="ru-RU" dirty="0">
                <a:latin typeface="Monotype Corsiva" pitchFamily="66" charset="0"/>
              </a:rPr>
              <a:t>        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  Цель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  усвоение образования существительных в родительном падеже множественного числа.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Апельсин — много апельсинов;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кукла — много кукол;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гриб — много грибов;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карандаш — много карандашей;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ручка — много ручек;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стул — много стульев: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дерево — много деревьев;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перо — много перьев;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колесо — много колес;</a:t>
            </a:r>
          </a:p>
          <a:p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тетрадь — много тетрадей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pic>
        <p:nvPicPr>
          <p:cNvPr id="6" name="Picture 2" descr="C:\Users\Ирина\Desktop\фрукты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323222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7030A0"/>
                </a:solidFill>
                <a:latin typeface="Monotype Corsiva" pitchFamily="66" charset="0"/>
              </a:rPr>
              <a:t>«Мой—моя—мое—мои»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>
                <a:latin typeface="Monotype Corsiva" pitchFamily="66" charset="0"/>
              </a:rPr>
              <a:t>   </a:t>
            </a: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  Цель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dirty="0" smtClean="0">
                <a:latin typeface="Monotype Corsiva" pitchFamily="66" charset="0"/>
              </a:rPr>
              <a:t>упражнение </a:t>
            </a:r>
            <a:r>
              <a:rPr lang="ru-RU" dirty="0">
                <a:latin typeface="Monotype Corsiva" pitchFamily="66" charset="0"/>
              </a:rPr>
              <a:t>в согласовании местоимения с существительным.</a:t>
            </a:r>
          </a:p>
          <a:p>
            <a:r>
              <a:rPr lang="ru-RU" dirty="0">
                <a:latin typeface="Monotype Corsiva" pitchFamily="66" charset="0"/>
              </a:rPr>
              <a:t>1. Взрослый называет детям слова и просит ответить на вопрос «чей?» («чья?», «чье?», «чьи?»), правильно согласуй местоимение с существительным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     </a:t>
            </a:r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Примерный речевой материал:</a:t>
            </a:r>
          </a:p>
          <a:p>
            <a:r>
              <a:rPr lang="ru-RU" dirty="0">
                <a:latin typeface="Monotype Corsiva" pitchFamily="66" charset="0"/>
              </a:rPr>
              <a:t>мяч, кубик, мишка, пароход, конь, шар, самолет, пень, лук, помидор, карандаш, зайка;</a:t>
            </a:r>
          </a:p>
          <a:p>
            <a:r>
              <a:rPr lang="ru-RU" dirty="0">
                <a:latin typeface="Monotype Corsiva" pitchFamily="66" charset="0"/>
              </a:rPr>
              <a:t>машина, кукла, книга, коляска, стрела, пчела, слива, лента, рубашка, коробка, плита;</a:t>
            </a:r>
          </a:p>
          <a:p>
            <a:r>
              <a:rPr lang="ru-RU" dirty="0">
                <a:latin typeface="Monotype Corsiva" pitchFamily="66" charset="0"/>
              </a:rPr>
              <a:t>ведро, перо, колесо, кольцо, пальто, платье, яблоко, облако, зеркало, дерево, озеро, солнышко;</a:t>
            </a:r>
          </a:p>
          <a:p>
            <a:r>
              <a:rPr lang="ru-RU" dirty="0">
                <a:latin typeface="Monotype Corsiva" pitchFamily="66" charset="0"/>
              </a:rPr>
              <a:t>валенки, туфли, рукавицы, сапоги, глаза, ножницы, носки, брови, книги, друзья.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2. Взрослый бросает ребенку мяч и произносит слово либо «мой», либо «моя», либо «мое», либо «мои». Ребенок, возвращая мяч, называет нужное слово.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  <a:latin typeface="Monotype Corsiva" pitchFamily="66" charset="0"/>
              </a:rPr>
              <a:t>«Посчитай».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3614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   Цель</a:t>
            </a:r>
            <a:r>
              <a:rPr lang="ru-RU" b="1" dirty="0" smtClean="0">
                <a:latin typeface="Monotype Corsiva" pitchFamily="66" charset="0"/>
              </a:rPr>
              <a:t>:</a:t>
            </a:r>
            <a:r>
              <a:rPr lang="ru-RU" dirty="0">
                <a:latin typeface="Monotype Corsiva" pitchFamily="66" charset="0"/>
              </a:rPr>
              <a:t>  практическое освоение согласования существительных с числительными.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Детям демонстрируются картинки с изображением нескольких предметов и предлагается сосчитать их.</a:t>
            </a:r>
          </a:p>
          <a:p>
            <a:pPr>
              <a:buNone/>
            </a:pPr>
            <a:r>
              <a:rPr lang="ru-RU" dirty="0">
                <a:latin typeface="Monotype Corsiva" pitchFamily="66" charset="0"/>
              </a:rPr>
              <a:t>Образец ответа:</a:t>
            </a:r>
          </a:p>
          <a:p>
            <a:r>
              <a:rPr lang="ru-RU" dirty="0">
                <a:latin typeface="Monotype Corsiva" pitchFamily="66" charset="0"/>
              </a:rPr>
              <a:t>один шар, два шара, три шара, </a:t>
            </a:r>
            <a:r>
              <a:rPr lang="ru-RU" dirty="0" err="1">
                <a:latin typeface="Monotype Corsiva" pitchFamily="66" charset="0"/>
              </a:rPr>
              <a:t>че¬тыре</a:t>
            </a:r>
            <a:r>
              <a:rPr lang="ru-RU" dirty="0">
                <a:latin typeface="Monotype Corsiva" pitchFamily="66" charset="0"/>
              </a:rPr>
              <a:t> шара, пять шаров.          </a:t>
            </a:r>
          </a:p>
          <a:p>
            <a:r>
              <a:rPr lang="ru-RU" dirty="0">
                <a:latin typeface="Monotype Corsiva" pitchFamily="66" charset="0"/>
              </a:rPr>
              <a:t>       Примерный речевой материал:</a:t>
            </a:r>
          </a:p>
          <a:p>
            <a:r>
              <a:rPr lang="ru-RU" dirty="0">
                <a:latin typeface="Monotype Corsiva" pitchFamily="66" charset="0"/>
              </a:rPr>
              <a:t>гриб, стул, кукла, машина, тетрадь, перо, ведро, колесо.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ри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58060" cy="500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Источники информации.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1.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  <a:hlinkClick r:id="rId2"/>
              </a:rPr>
              <a:t>http://d18111.edu35.ru/2013-04-02-11-24-25/2013-04-02-11-28-58/igraem-s-detmi/281-igry-na-formirovanie-grammaticheskogo-stroya-rechi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2.</a:t>
            </a:r>
            <a:r>
              <a:rPr lang="en-US" dirty="0" smtClean="0">
                <a:solidFill>
                  <a:srgbClr val="FF0000"/>
                </a:solidFill>
                <a:latin typeface="Monotype Corsiva" pitchFamily="66" charset="0"/>
              </a:rPr>
              <a:t>http://nsportal.ru/detskiy-sad/razvitie-rechi/2014/04/27/kartoteka-didakticheskikh-igr-po-formirovaniyu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145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грамматического строя речи у детей через дидактические игры.</vt:lpstr>
      <vt:lpstr>«Скажи наоборот». </vt:lpstr>
      <vt:lpstr>Слайд 3</vt:lpstr>
      <vt:lpstr>Слайд 4</vt:lpstr>
      <vt:lpstr>«Чего много?»</vt:lpstr>
      <vt:lpstr>«Мой—моя—мое—мои» </vt:lpstr>
      <vt:lpstr>«Посчитай». </vt:lpstr>
      <vt:lpstr>Слайд 8</vt:lpstr>
      <vt:lpstr>Источники информации.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грамматического строя речи у детей через дидактические игры.</dc:title>
  <dc:creator>Ирина</dc:creator>
  <cp:lastModifiedBy>Ирина</cp:lastModifiedBy>
  <cp:revision>4</cp:revision>
  <dcterms:created xsi:type="dcterms:W3CDTF">2017-02-01T11:19:19Z</dcterms:created>
  <dcterms:modified xsi:type="dcterms:W3CDTF">2017-02-01T11:53:36Z</dcterms:modified>
</cp:coreProperties>
</file>