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4D4A-2788-4997-ACF2-E99192AEE5C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20ED-626F-4353-8371-1A95E1A94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20ED-626F-4353-8371-1A95E1A94B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20ED-626F-4353-8371-1A95E1A94BF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8110" y="1865123"/>
            <a:ext cx="6465279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7510" y="3810220"/>
            <a:ext cx="4321480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13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30596" y="1628384"/>
            <a:ext cx="4682807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2398" y="6048375"/>
            <a:ext cx="1424354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385" y="3883763"/>
            <a:ext cx="1406769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56347" y="3274454"/>
            <a:ext cx="146831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0418" y="4354741"/>
            <a:ext cx="1424354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385" y="4688625"/>
            <a:ext cx="1406769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87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"/>
            <a:ext cx="9140069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68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6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55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2526"/>
            <a:ext cx="9143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560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31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07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33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2&#1084;&#1080;&#1088;&#1072;.&#1088;&#1092;/" TargetMode="External"/><Relationship Id="rId3" Type="http://schemas.openxmlformats.org/officeDocument/2006/relationships/hyperlink" Target="http://nsportal.ru/" TargetMode="External"/><Relationship Id="rId7" Type="http://schemas.openxmlformats.org/officeDocument/2006/relationships/hyperlink" Target="http://www.solnet.ee/" TargetMode="External"/><Relationship Id="rId2" Type="http://schemas.openxmlformats.org/officeDocument/2006/relationships/hyperlink" Target="http://mamrabota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rudit02.ru/" TargetMode="External"/><Relationship Id="rId5" Type="http://schemas.openxmlformats.org/officeDocument/2006/relationships/hyperlink" Target="http://www.7ya.ru/" TargetMode="External"/><Relationship Id="rId4" Type="http://schemas.openxmlformats.org/officeDocument/2006/relationships/hyperlink" Target="http://nsportal.ru/dorofeeva-ekaterina-yurevn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465279" cy="39604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Пальчиковая</a:t>
            </a:r>
            <a: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  <a:t> гимнастика</a:t>
            </a:r>
            <a:b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Segoe Script" pitchFamily="34" charset="0"/>
              </a:rPr>
              <a:t>(картотека игр </a:t>
            </a:r>
            <a:br>
              <a:rPr lang="ru-RU" sz="28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Segoe Script" pitchFamily="34" charset="0"/>
              </a:rPr>
              <a:t>для детей 3-4 лет)</a:t>
            </a:r>
            <a:r>
              <a:rPr lang="ru-RU" sz="5400" b="1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</a:br>
            <a:endParaRPr lang="ru-RU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810220"/>
            <a:ext cx="4824536" cy="1655762"/>
          </a:xfrm>
        </p:spPr>
        <p:txBody>
          <a:bodyPr/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 smtClean="0"/>
              <a:t>Черкасова Вера Анатольевна 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 smtClean="0"/>
              <a:t>МДОУ№4 </a:t>
            </a:r>
            <a:r>
              <a:rPr lang="ru-RU" dirty="0" smtClean="0"/>
              <a:t>«Теремок»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57332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</a:t>
            </a:r>
            <a:r>
              <a:rPr lang="ru-RU" sz="2000" dirty="0" smtClean="0"/>
              <a:t>. Искитим, 2017</a:t>
            </a:r>
            <a:endParaRPr lang="ru-RU" sz="2000" dirty="0"/>
          </a:p>
        </p:txBody>
      </p:sp>
      <p:pic>
        <p:nvPicPr>
          <p:cNvPr id="5" name="Picture 5" descr="ruk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3942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99792" y="404664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«Ум </a:t>
            </a:r>
            <a:r>
              <a:rPr lang="ru-RU" sz="2000" b="1" dirty="0" smtClean="0">
                <a:solidFill>
                  <a:schemeClr val="tx1"/>
                </a:solidFill>
              </a:rPr>
              <a:t>ребенка</a:t>
            </a:r>
            <a:r>
              <a:rPr lang="ru-RU" b="1" dirty="0" smtClean="0">
                <a:solidFill>
                  <a:schemeClr val="tx1"/>
                </a:solidFill>
              </a:rPr>
              <a:t> находится на кончиках  его пальцев»                                                           В.А.Сухомлинский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208912" cy="5904656"/>
          </a:xfrm>
        </p:spPr>
        <p:txBody>
          <a:bodyPr/>
          <a:lstStyle/>
          <a:p>
            <a:pPr fontAlgn="base"/>
            <a:r>
              <a:rPr lang="ru-RU" b="1" dirty="0" smtClean="0">
                <a:latin typeface="Segoe Print" pitchFamily="2" charset="0"/>
              </a:rPr>
              <a:t>Дружба»</a:t>
            </a:r>
            <a:endParaRPr lang="ru-RU" dirty="0" smtClean="0">
              <a:latin typeface="Segoe Print" pitchFamily="2" charset="0"/>
            </a:endParaRPr>
          </a:p>
          <a:p>
            <a:pPr fontAlgn="base"/>
            <a:r>
              <a:rPr lang="ru-RU" dirty="0" smtClean="0">
                <a:latin typeface="Segoe Print" pitchFamily="2" charset="0"/>
              </a:rPr>
              <a:t>Дружат в нашей группе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Девочки и мальчики.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(Пальцы рук соединяются ритмично в «замок».)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Мы с тобой подружим маленькие пальчики.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(Ритмичное касание одноименных пальцев обеих рук.)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Раз, два, три, четыре, пять,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Начинай считать опять.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(Поочередное касание одноименных пальцев, начиная с мизинцев.)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Раз, два, три, четыре, пять.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Мы закончили считать.</a:t>
            </a:r>
          </a:p>
          <a:p>
            <a:pPr fontAlgn="base"/>
            <a:r>
              <a:rPr lang="ru-RU" dirty="0" smtClean="0">
                <a:latin typeface="Segoe Print" pitchFamily="2" charset="0"/>
              </a:rPr>
              <a:t>(Руки вниз, встряхнуть кистями.)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465279" cy="819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Источники информации: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72808" cy="4824536"/>
          </a:xfrm>
        </p:spPr>
        <p:txBody>
          <a:bodyPr/>
          <a:lstStyle/>
          <a:p>
            <a:pPr algn="l"/>
            <a:r>
              <a:rPr lang="ru-RU" u="sng" dirty="0" smtClean="0">
                <a:latin typeface="Segoe Print" pitchFamily="2" charset="0"/>
                <a:hlinkClick r:id="rId2"/>
              </a:rPr>
              <a:t>1.http</a:t>
            </a:r>
            <a:r>
              <a:rPr lang="ru-RU" u="sng" dirty="0" smtClean="0">
                <a:latin typeface="Segoe Print" pitchFamily="2" charset="0"/>
                <a:hlinkClick r:id="rId2"/>
              </a:rPr>
              <a:t>://mamrabota.ru/</a:t>
            </a:r>
            <a:endParaRPr lang="ru-RU" dirty="0" smtClean="0">
              <a:latin typeface="Segoe Print" pitchFamily="2" charset="0"/>
            </a:endParaRPr>
          </a:p>
          <a:p>
            <a:pPr algn="l"/>
            <a:r>
              <a:rPr lang="ru-RU" u="sng" dirty="0" smtClean="0">
                <a:latin typeface="Segoe Print" pitchFamily="2" charset="0"/>
                <a:hlinkClick r:id="rId3"/>
              </a:rPr>
              <a:t>2.http</a:t>
            </a:r>
            <a:r>
              <a:rPr lang="ru-RU" u="sng" dirty="0" smtClean="0">
                <a:latin typeface="Segoe Print" pitchFamily="2" charset="0"/>
                <a:hlinkClick r:id="rId3"/>
              </a:rPr>
              <a:t>://nsportal.ru/</a:t>
            </a:r>
            <a:endParaRPr lang="ru-RU" dirty="0" smtClean="0">
              <a:latin typeface="Segoe Print" pitchFamily="2" charset="0"/>
            </a:endParaRPr>
          </a:p>
          <a:p>
            <a:pPr algn="l"/>
            <a:r>
              <a:rPr lang="ru-RU" u="sng" dirty="0" smtClean="0">
                <a:latin typeface="Segoe Print" pitchFamily="2" charset="0"/>
                <a:hlinkClick r:id="rId4"/>
              </a:rPr>
              <a:t>3.http</a:t>
            </a:r>
            <a:r>
              <a:rPr lang="ru-RU" u="sng" dirty="0" smtClean="0">
                <a:latin typeface="Segoe Print" pitchFamily="2" charset="0"/>
                <a:hlinkClick r:id="rId4"/>
              </a:rPr>
              <a:t>://nsportal.ru/dorofeeva-ekaterina-yurevna</a:t>
            </a:r>
            <a:endParaRPr lang="ru-RU" dirty="0" smtClean="0">
              <a:latin typeface="Segoe Print" pitchFamily="2" charset="0"/>
            </a:endParaRPr>
          </a:p>
          <a:p>
            <a:pPr algn="l"/>
            <a:r>
              <a:rPr lang="ru-RU" u="sng" dirty="0" smtClean="0">
                <a:latin typeface="Segoe Print" pitchFamily="2" charset="0"/>
                <a:hlinkClick r:id="rId5"/>
              </a:rPr>
              <a:t>4.http</a:t>
            </a:r>
            <a:r>
              <a:rPr lang="ru-RU" u="sng" dirty="0" smtClean="0">
                <a:latin typeface="Segoe Print" pitchFamily="2" charset="0"/>
                <a:hlinkClick r:id="rId5"/>
              </a:rPr>
              <a:t>://www.7ya.ru/</a:t>
            </a:r>
            <a:endParaRPr lang="ru-RU" dirty="0" smtClean="0">
              <a:latin typeface="Segoe Print" pitchFamily="2" charset="0"/>
            </a:endParaRPr>
          </a:p>
          <a:p>
            <a:pPr algn="l"/>
            <a:r>
              <a:rPr lang="ru-RU" u="sng" dirty="0" smtClean="0">
                <a:latin typeface="Segoe Print" pitchFamily="2" charset="0"/>
                <a:hlinkClick r:id="rId6"/>
              </a:rPr>
              <a:t>5.http</a:t>
            </a:r>
            <a:r>
              <a:rPr lang="ru-RU" u="sng" dirty="0" smtClean="0">
                <a:latin typeface="Segoe Print" pitchFamily="2" charset="0"/>
                <a:hlinkClick r:id="rId6"/>
              </a:rPr>
              <a:t>://erudit02.ru/</a:t>
            </a:r>
            <a:endParaRPr lang="ru-RU" dirty="0" smtClean="0">
              <a:latin typeface="Segoe Print" pitchFamily="2" charset="0"/>
            </a:endParaRPr>
          </a:p>
          <a:p>
            <a:pPr algn="l"/>
            <a:r>
              <a:rPr lang="ru-RU" u="sng" dirty="0" smtClean="0">
                <a:latin typeface="Segoe Print" pitchFamily="2" charset="0"/>
                <a:hlinkClick r:id="rId7"/>
              </a:rPr>
              <a:t>6.http</a:t>
            </a:r>
            <a:r>
              <a:rPr lang="ru-RU" u="sng" dirty="0" smtClean="0">
                <a:latin typeface="Segoe Print" pitchFamily="2" charset="0"/>
                <a:hlinkClick r:id="rId7"/>
              </a:rPr>
              <a:t>://www.solnet.ee/</a:t>
            </a:r>
            <a:endParaRPr lang="ru-RU" dirty="0" smtClean="0">
              <a:latin typeface="Segoe Print" pitchFamily="2" charset="0"/>
            </a:endParaRPr>
          </a:p>
          <a:p>
            <a:pPr algn="l"/>
            <a:r>
              <a:rPr lang="ru-RU" u="sng" dirty="0" smtClean="0">
                <a:latin typeface="Segoe Print" pitchFamily="2" charset="0"/>
                <a:hlinkClick r:id="rId8"/>
              </a:rPr>
              <a:t>7.http</a:t>
            </a:r>
            <a:r>
              <a:rPr lang="ru-RU" u="sng" dirty="0" smtClean="0">
                <a:latin typeface="Segoe Print" pitchFamily="2" charset="0"/>
                <a:hlinkClick r:id="rId8"/>
              </a:rPr>
              <a:t>://xn--2-8sbxpv.xn--p1ai/</a:t>
            </a:r>
            <a:endParaRPr lang="ru-RU" dirty="0" smtClean="0"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352928" cy="4680520"/>
          </a:xfrm>
        </p:spPr>
        <p:txBody>
          <a:bodyPr/>
          <a:lstStyle/>
          <a:p>
            <a:pPr lvl="0" algn="l"/>
            <a:r>
              <a:rPr lang="ru-RU" sz="32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Что такое «Пальчиковая гимнастика»? </a:t>
            </a:r>
            <a:r>
              <a:rPr lang="ru-RU" sz="3200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Само название включает в себя два составляющих – гимнастика с помощью пальцев. Это ещё очень интересное, забавное и полезное занятие.</a:t>
            </a:r>
            <a:endParaRPr lang="ru-RU" sz="4400" dirty="0" smtClean="0">
              <a:latin typeface="Segoe Print" pitchFamily="2" charset="0"/>
              <a:cs typeface="Arial" pitchFamily="34" charset="0"/>
            </a:endParaRPr>
          </a:p>
          <a:p>
            <a:pPr algn="l"/>
            <a:r>
              <a:rPr lang="ru-RU" sz="3200" dirty="0" smtClean="0">
                <a:latin typeface="Segoe Print" pitchFamily="2" charset="0"/>
              </a:rPr>
              <a:t>Это инсценировка стихов или каких-либо историй при помощи пальцев</a:t>
            </a:r>
            <a:endParaRPr lang="ru-RU" sz="3200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8136904" cy="2016224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СОВЕТЫ:</a:t>
            </a:r>
            <a:b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- при проведением пальчиковых игр убедитесь в том, что ручки ребёнка тёплые (предложите похлопать ими, потереть ладошки) ;</a:t>
            </a:r>
            <a:b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- при проведении первых пальчиковых игр стихотворный текст читайте или рассказывайте медленнее, чем обычно, чтобы дети успели показать движения;</a:t>
            </a:r>
            <a:b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- по мере освоения движения меняйте темп;</a:t>
            </a:r>
            <a:b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- тексты пальчиковых игр можно не только декламировать, но и петь на хорошо знакомую детям мелодию;</a:t>
            </a:r>
            <a:b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- не торопитесь обновлять репертуар, их должно быть не более 2-3 разных игр;</a:t>
            </a:r>
            <a:b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- новые игры вводите постепенно, исключая по одной из хорошо знакомых.</a:t>
            </a: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683757" cy="36724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Segoe Print" pitchFamily="2" charset="0"/>
              </a:rPr>
              <a:t>Пальчиковых игр очень-очень много.                                       Вот некоторые из них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6597352"/>
          </a:xfrm>
        </p:spPr>
        <p:txBody>
          <a:bodyPr/>
          <a:lstStyle/>
          <a:p>
            <a:r>
              <a:rPr lang="ru-RU" b="1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Фруктовая ладошка</a:t>
            </a:r>
            <a:endParaRPr lang="ru-RU" dirty="0" smtClean="0">
              <a:latin typeface="Segoe Print" pitchFamily="2" charset="0"/>
              <a:ea typeface="Segoe UI" pitchFamily="34" charset="0"/>
              <a:cs typeface="Segoe UI" pitchFamily="34" charset="0"/>
            </a:endParaRP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Этот пальчик - апельсин,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Он, конечно, не один.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Этот пальчик - слива,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Вкусная, красивая.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Этот пальчик - абрикос,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Высоко на ветке рос.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Этот пальчик - груша,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Просит: «Ну-ка, скушай!»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Этот пальчик - ананас,</a:t>
            </a:r>
          </a:p>
          <a:p>
            <a:r>
              <a:rPr lang="ru-RU" i="1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Поочередно разгибают пальчики из кулачка,</a:t>
            </a:r>
            <a:endParaRPr lang="ru-RU" dirty="0" smtClean="0">
              <a:latin typeface="Segoe Print" pitchFamily="2" charset="0"/>
              <a:ea typeface="Segoe UI" pitchFamily="34" charset="0"/>
              <a:cs typeface="Segoe UI" pitchFamily="34" charset="0"/>
            </a:endParaRPr>
          </a:p>
          <a:p>
            <a:r>
              <a:rPr lang="ru-RU" i="1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начиная с большого.</a:t>
            </a:r>
            <a:endParaRPr lang="ru-RU" dirty="0" smtClean="0">
              <a:latin typeface="Segoe Print" pitchFamily="2" charset="0"/>
              <a:ea typeface="Segoe UI" pitchFamily="34" charset="0"/>
              <a:cs typeface="Segoe UI" pitchFamily="34" charset="0"/>
            </a:endParaRP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Фрукт для вас и для нас.</a:t>
            </a:r>
          </a:p>
          <a:p>
            <a:r>
              <a:rPr lang="ru-RU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             </a:t>
            </a:r>
            <a:r>
              <a:rPr lang="ru-RU" i="1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   Показывают ладошками вокруг и на </a:t>
            </a:r>
            <a:r>
              <a:rPr lang="ru-RU" i="1" dirty="0" smtClean="0">
                <a:latin typeface="Segoe Print" pitchFamily="2" charset="0"/>
                <a:ea typeface="Segoe UI" pitchFamily="34" charset="0"/>
                <a:cs typeface="Segoe UI" pitchFamily="34" charset="0"/>
              </a:rPr>
              <a:t>себя.</a:t>
            </a:r>
            <a:endParaRPr lang="ru-RU" dirty="0">
              <a:latin typeface="Segoe Print" pitchFamily="2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08912" cy="5976664"/>
          </a:xfrm>
        </p:spPr>
        <p:txBody>
          <a:bodyPr/>
          <a:lstStyle/>
          <a:p>
            <a:r>
              <a:rPr lang="ru-RU" b="1" dirty="0" smtClean="0">
                <a:latin typeface="Segoe Print" pitchFamily="2" charset="0"/>
              </a:rPr>
              <a:t>Засолим капусту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Мы капусту рубим,        </a:t>
            </a:r>
          </a:p>
          <a:p>
            <a:r>
              <a:rPr lang="ru-RU" i="1" dirty="0" smtClean="0">
                <a:latin typeface="Segoe Print" pitchFamily="2" charset="0"/>
              </a:rPr>
              <a:t>Резкие движения прямыми кистями</a:t>
            </a:r>
            <a:r>
              <a:rPr lang="ru-RU" dirty="0" smtClean="0">
                <a:latin typeface="Segoe Print" pitchFamily="2" charset="0"/>
              </a:rPr>
              <a:t>  </a:t>
            </a:r>
            <a:r>
              <a:rPr lang="ru-RU" i="1" dirty="0" smtClean="0">
                <a:latin typeface="Segoe Print" pitchFamily="2" charset="0"/>
              </a:rPr>
              <a:t>рук вверх и вниз.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Мы морковку трем,        </a:t>
            </a:r>
          </a:p>
          <a:p>
            <a:r>
              <a:rPr lang="ru-RU" i="1" dirty="0" smtClean="0">
                <a:latin typeface="Segoe Print" pitchFamily="2" charset="0"/>
              </a:rPr>
              <a:t>Пальцы рук сжаты в кулаки, движения кулаков к себе и от себя.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Мы капусту солим,        </a:t>
            </a:r>
          </a:p>
          <a:p>
            <a:r>
              <a:rPr lang="ru-RU" i="1" dirty="0" smtClean="0">
                <a:latin typeface="Segoe Print" pitchFamily="2" charset="0"/>
              </a:rPr>
              <a:t>Движение   пальцев,   имитирующих</a:t>
            </a:r>
            <a:r>
              <a:rPr lang="ru-RU" dirty="0" smtClean="0">
                <a:latin typeface="Segoe Print" pitchFamily="2" charset="0"/>
              </a:rPr>
              <a:t>  </a:t>
            </a:r>
            <a:r>
              <a:rPr lang="ru-RU" i="1" dirty="0" smtClean="0">
                <a:latin typeface="Segoe Print" pitchFamily="2" charset="0"/>
              </a:rPr>
              <a:t>посыпание солью из щепотки.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Мы капусту жмем.        </a:t>
            </a:r>
          </a:p>
          <a:p>
            <a:r>
              <a:rPr lang="ru-RU" i="1" dirty="0" smtClean="0">
                <a:latin typeface="Segoe Print" pitchFamily="2" charset="0"/>
              </a:rPr>
              <a:t>Интенсивное сжимание пальцев рук</a:t>
            </a:r>
            <a:endParaRPr lang="ru-RU" dirty="0" smtClean="0">
              <a:latin typeface="Segoe Print" pitchFamily="2" charset="0"/>
            </a:endParaRPr>
          </a:p>
          <a:p>
            <a:r>
              <a:rPr lang="ru-RU" i="1" dirty="0" smtClean="0">
                <a:latin typeface="Segoe Print" pitchFamily="2" charset="0"/>
              </a:rPr>
              <a:t>в кулаки.</a:t>
            </a:r>
            <a:endParaRPr lang="ru-RU" dirty="0" smtClean="0">
              <a:latin typeface="Segoe Print" pitchFamily="2" charset="0"/>
            </a:endParaRPr>
          </a:p>
          <a:p>
            <a:r>
              <a:rPr lang="ru-RU" i="1" dirty="0" smtClean="0">
                <a:latin typeface="Segoe Print" pitchFamily="2" charset="0"/>
              </a:rPr>
              <a:t>Разгибают пальцы из кулачка, начиная с мизинца.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6048672"/>
          </a:xfrm>
        </p:spPr>
        <p:txBody>
          <a:bodyPr/>
          <a:lstStyle/>
          <a:p>
            <a:r>
              <a:rPr lang="ru-RU" sz="2400" b="1" dirty="0" smtClean="0">
                <a:latin typeface="Segoe Print" pitchFamily="2" charset="0"/>
              </a:rPr>
              <a:t>Сказки        </a:t>
            </a:r>
            <a:endParaRPr lang="ru-RU" sz="2400" dirty="0" smtClean="0">
              <a:latin typeface="Segoe Print" pitchFamily="2" charset="0"/>
            </a:endParaRPr>
          </a:p>
          <a:p>
            <a:r>
              <a:rPr lang="ru-RU" sz="2400" dirty="0" smtClean="0">
                <a:latin typeface="Segoe Print" pitchFamily="2" charset="0"/>
              </a:rPr>
              <a:t>Будем пальчики считать,</a:t>
            </a:r>
          </a:p>
          <a:p>
            <a:r>
              <a:rPr lang="ru-RU" sz="2400" dirty="0" smtClean="0">
                <a:latin typeface="Segoe Print" pitchFamily="2" charset="0"/>
              </a:rPr>
              <a:t>Будем сказки называть:</a:t>
            </a:r>
          </a:p>
          <a:p>
            <a:r>
              <a:rPr lang="ru-RU" sz="2400" i="1" dirty="0" smtClean="0">
                <a:latin typeface="Segoe Print" pitchFamily="2" charset="0"/>
              </a:rPr>
              <a:t>Вытягивают руки вперед, играя пальчиками.</a:t>
            </a:r>
            <a:endParaRPr lang="ru-RU" sz="2400" dirty="0" smtClean="0">
              <a:latin typeface="Segoe Print" pitchFamily="2" charset="0"/>
            </a:endParaRPr>
          </a:p>
          <a:p>
            <a:r>
              <a:rPr lang="ru-RU" sz="2400" dirty="0" smtClean="0">
                <a:latin typeface="Segoe Print" pitchFamily="2" charset="0"/>
              </a:rPr>
              <a:t>Эта сказка - «Теремок».</a:t>
            </a:r>
          </a:p>
          <a:p>
            <a:r>
              <a:rPr lang="ru-RU" sz="2400" dirty="0" smtClean="0">
                <a:latin typeface="Segoe Print" pitchFamily="2" charset="0"/>
              </a:rPr>
              <a:t>Эта сказка - «Колобок».</a:t>
            </a:r>
          </a:p>
          <a:p>
            <a:r>
              <a:rPr lang="ru-RU" sz="2400" dirty="0" smtClean="0">
                <a:latin typeface="Segoe Print" pitchFamily="2" charset="0"/>
              </a:rPr>
              <a:t>Эта сказка - «Репка»:</a:t>
            </a:r>
          </a:p>
          <a:p>
            <a:r>
              <a:rPr lang="ru-RU" sz="2400" dirty="0" smtClean="0">
                <a:latin typeface="Segoe Print" pitchFamily="2" charset="0"/>
              </a:rPr>
              <a:t>Про внучку, бабку, дедку.</a:t>
            </a:r>
          </a:p>
          <a:p>
            <a:r>
              <a:rPr lang="ru-RU" sz="2400" i="1" dirty="0" smtClean="0">
                <a:latin typeface="Segoe Print" pitchFamily="2" charset="0"/>
              </a:rPr>
              <a:t>Поочередно касаются большим пальцем остальных, начиная с указательного</a:t>
            </a:r>
            <a:r>
              <a:rPr lang="ru-RU" sz="2400" dirty="0" smtClean="0">
                <a:latin typeface="Segoe Print" pitchFamily="2" charset="0"/>
              </a:rPr>
              <a:t>.</a:t>
            </a:r>
          </a:p>
          <a:p>
            <a:r>
              <a:rPr lang="ru-RU" sz="2400" dirty="0" smtClean="0">
                <a:latin typeface="Segoe Print" pitchFamily="2" charset="0"/>
              </a:rPr>
              <a:t>«Волк и семеро козлят» -</a:t>
            </a:r>
          </a:p>
          <a:p>
            <a:r>
              <a:rPr lang="ru-RU" sz="2400" dirty="0" smtClean="0">
                <a:latin typeface="Segoe Print" pitchFamily="2" charset="0"/>
              </a:rPr>
              <a:t>Этим сказкам каждый рад!</a:t>
            </a:r>
          </a:p>
          <a:p>
            <a:r>
              <a:rPr lang="ru-RU" sz="2400" i="1" dirty="0" smtClean="0">
                <a:latin typeface="Segoe Print" pitchFamily="2" charset="0"/>
              </a:rPr>
              <a:t>Показывают большой палец.</a:t>
            </a: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8136904" cy="6120680"/>
          </a:xfrm>
        </p:spPr>
        <p:txBody>
          <a:bodyPr/>
          <a:lstStyle/>
          <a:p>
            <a:r>
              <a:rPr lang="ru-RU" sz="2800" b="1" dirty="0" smtClean="0">
                <a:latin typeface="Segoe Print" pitchFamily="2" charset="0"/>
              </a:rPr>
              <a:t>Этот пальчик</a:t>
            </a:r>
            <a:endParaRPr lang="ru-RU" sz="2800" dirty="0" smtClean="0">
              <a:latin typeface="Segoe Print" pitchFamily="2" charset="0"/>
            </a:endParaRPr>
          </a:p>
          <a:p>
            <a:r>
              <a:rPr lang="ru-RU" sz="2800" dirty="0" smtClean="0">
                <a:latin typeface="Segoe Print" pitchFamily="2" charset="0"/>
              </a:rPr>
              <a:t>  </a:t>
            </a:r>
            <a:r>
              <a:rPr lang="ru-RU" sz="2800" i="1" dirty="0" smtClean="0">
                <a:latin typeface="Segoe Print" pitchFamily="2" charset="0"/>
              </a:rPr>
              <a:t>Детям предлагается согнуть пальцы левой руки в кулачок, затем, слушая </a:t>
            </a:r>
            <a:r>
              <a:rPr lang="ru-RU" sz="2800" i="1" dirty="0" err="1" smtClean="0">
                <a:latin typeface="Segoe Print" pitchFamily="2" charset="0"/>
              </a:rPr>
              <a:t>потешку</a:t>
            </a:r>
            <a:r>
              <a:rPr lang="ru-RU" sz="2800" i="1" dirty="0" smtClean="0">
                <a:latin typeface="Segoe Print" pitchFamily="2" charset="0"/>
              </a:rPr>
              <a:t>, по очереди разгибать их начиная с большого пальца.</a:t>
            </a:r>
            <a:endParaRPr lang="ru-RU" sz="2800" dirty="0" smtClean="0">
              <a:latin typeface="Segoe Print" pitchFamily="2" charset="0"/>
            </a:endParaRPr>
          </a:p>
          <a:p>
            <a:r>
              <a:rPr lang="ru-RU" sz="2800" dirty="0" smtClean="0">
                <a:latin typeface="Segoe Print" pitchFamily="2" charset="0"/>
              </a:rPr>
              <a:t>Этот пальчик - дедушка,</a:t>
            </a:r>
          </a:p>
          <a:p>
            <a:r>
              <a:rPr lang="ru-RU" sz="2800" dirty="0" smtClean="0">
                <a:latin typeface="Segoe Print" pitchFamily="2" charset="0"/>
              </a:rPr>
              <a:t>Этот пальчик - бабушка,</a:t>
            </a:r>
          </a:p>
          <a:p>
            <a:r>
              <a:rPr lang="ru-RU" sz="2800" dirty="0" smtClean="0">
                <a:latin typeface="Segoe Print" pitchFamily="2" charset="0"/>
              </a:rPr>
              <a:t>Этот пальчик - папочка,</a:t>
            </a:r>
          </a:p>
          <a:p>
            <a:r>
              <a:rPr lang="ru-RU" sz="2800" dirty="0" smtClean="0">
                <a:latin typeface="Segoe Print" pitchFamily="2" charset="0"/>
              </a:rPr>
              <a:t>Этот пальчик - мамочка,</a:t>
            </a:r>
          </a:p>
          <a:p>
            <a:r>
              <a:rPr lang="ru-RU" sz="2800" dirty="0" smtClean="0">
                <a:latin typeface="Segoe Print" pitchFamily="2" charset="0"/>
              </a:rPr>
              <a:t>Этот пальчик - Я,</a:t>
            </a:r>
          </a:p>
          <a:p>
            <a:r>
              <a:rPr lang="ru-RU" sz="2800" dirty="0" smtClean="0">
                <a:latin typeface="Segoe Print" pitchFamily="2" charset="0"/>
              </a:rPr>
              <a:t>               Вот и вся моя семья.</a:t>
            </a:r>
            <a:endParaRPr lang="ru-RU" sz="2800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5904656"/>
          </a:xfrm>
        </p:spPr>
        <p:txBody>
          <a:bodyPr/>
          <a:lstStyle/>
          <a:p>
            <a:r>
              <a:rPr lang="ru-RU" sz="3200" dirty="0" smtClean="0">
                <a:latin typeface="Segoe Print" pitchFamily="2" charset="0"/>
              </a:rPr>
              <a:t> </a:t>
            </a:r>
          </a:p>
          <a:p>
            <a:r>
              <a:rPr lang="ru-RU" sz="3200" b="1" dirty="0" smtClean="0">
                <a:latin typeface="Segoe Print" pitchFamily="2" charset="0"/>
              </a:rPr>
              <a:t>Наша армия</a:t>
            </a:r>
            <a:endParaRPr lang="ru-RU" sz="3200" dirty="0" smtClean="0">
              <a:latin typeface="Segoe Print" pitchFamily="2" charset="0"/>
            </a:endParaRPr>
          </a:p>
          <a:p>
            <a:r>
              <a:rPr lang="ru-RU" sz="3200" dirty="0" err="1" smtClean="0">
                <a:latin typeface="Segoe Print" pitchFamily="2" charset="0"/>
              </a:rPr>
              <a:t>Аты-баты</a:t>
            </a:r>
            <a:r>
              <a:rPr lang="ru-RU" sz="3200" dirty="0" smtClean="0">
                <a:latin typeface="Segoe Print" pitchFamily="2" charset="0"/>
              </a:rPr>
              <a:t>, </a:t>
            </a:r>
            <a:r>
              <a:rPr lang="ru-RU" sz="3200" dirty="0" err="1" smtClean="0">
                <a:latin typeface="Segoe Print" pitchFamily="2" charset="0"/>
              </a:rPr>
              <a:t>аты-баты</a:t>
            </a:r>
            <a:r>
              <a:rPr lang="ru-RU" sz="3200" dirty="0" smtClean="0">
                <a:latin typeface="Segoe Print" pitchFamily="2" charset="0"/>
              </a:rPr>
              <a:t>!</a:t>
            </a:r>
          </a:p>
          <a:p>
            <a:r>
              <a:rPr lang="ru-RU" sz="3200" dirty="0" smtClean="0">
                <a:latin typeface="Segoe Print" pitchFamily="2" charset="0"/>
              </a:rPr>
              <a:t>На парад идут солдаты!</a:t>
            </a:r>
          </a:p>
          <a:p>
            <a:r>
              <a:rPr lang="ru-RU" sz="3200" dirty="0" smtClean="0">
                <a:latin typeface="Segoe Print" pitchFamily="2" charset="0"/>
              </a:rPr>
              <a:t>Вот идут танкисты,</a:t>
            </a:r>
          </a:p>
          <a:p>
            <a:r>
              <a:rPr lang="ru-RU" sz="3200" dirty="0" smtClean="0">
                <a:latin typeface="Segoe Print" pitchFamily="2" charset="0"/>
              </a:rPr>
              <a:t>Потом артиллеристы,</a:t>
            </a:r>
          </a:p>
          <a:p>
            <a:r>
              <a:rPr lang="ru-RU" sz="3200" dirty="0" smtClean="0">
                <a:latin typeface="Segoe Print" pitchFamily="2" charset="0"/>
              </a:rPr>
              <a:t>А потом пехота -</a:t>
            </a:r>
          </a:p>
          <a:p>
            <a:r>
              <a:rPr lang="ru-RU" sz="3200" dirty="0" smtClean="0">
                <a:latin typeface="Segoe Print" pitchFamily="2" charset="0"/>
              </a:rPr>
              <a:t>Рота за ротой!</a:t>
            </a:r>
          </a:p>
          <a:p>
            <a:r>
              <a:rPr lang="ru-RU" sz="3200" i="1" dirty="0" smtClean="0">
                <a:latin typeface="Segoe Print" pitchFamily="2" charset="0"/>
              </a:rPr>
              <a:t>Поочередно «шагают» указательным и средним пальцами</a:t>
            </a:r>
            <a:endParaRPr lang="ru-RU" sz="3200" dirty="0" smtClean="0"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пазл</Template>
  <TotalTime>71</TotalTime>
  <Words>268</Words>
  <Application>Microsoft Office PowerPoint</Application>
  <PresentationFormat>Экран (4:3)</PresentationFormat>
  <Paragraphs>86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Пальчиковая гимнастика (картотека игр  для детей 3-4 лет)  </vt:lpstr>
      <vt:lpstr>Слайд 2</vt:lpstr>
      <vt:lpstr>        СОВЕТЫ: - при проведением пальчиковых игр убедитесь в том, что ручки ребёнка тёплые (предложите похлопать ими, потереть ладошки) ; - при проведении первых пальчиковых игр стихотворный текст читайте или рассказывайте медленнее, чем обычно, чтобы дети успели показать движения; - по мере освоения движения меняйте темп; - тексты пальчиковых игр можно не только декламировать, но и петь на хорошо знакомую детям мелодию; - не торопитесь обновлять репертуар, их должно быть не более 2-3 разных игр; - новые игры вводите постепенно, исключая по одной из хорошо знакомых. </vt:lpstr>
      <vt:lpstr> Пальчиковых игр очень-очень много.                                       Вот некоторые из них</vt:lpstr>
      <vt:lpstr>Слайд 5</vt:lpstr>
      <vt:lpstr>Слайд 6</vt:lpstr>
      <vt:lpstr>Слайд 7</vt:lpstr>
      <vt:lpstr>Слайд 8</vt:lpstr>
      <vt:lpstr>Слайд 9</vt:lpstr>
      <vt:lpstr>Слайд 10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 (картотека)</dc:title>
  <dc:creator>Ирина</dc:creator>
  <cp:lastModifiedBy>Ирина</cp:lastModifiedBy>
  <cp:revision>10</cp:revision>
  <dcterms:created xsi:type="dcterms:W3CDTF">2017-01-24T03:36:02Z</dcterms:created>
  <dcterms:modified xsi:type="dcterms:W3CDTF">2017-01-30T04:19:28Z</dcterms:modified>
</cp:coreProperties>
</file>